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60" r:id="rId2"/>
    <p:sldId id="286" r:id="rId3"/>
    <p:sldId id="287" r:id="rId4"/>
    <p:sldId id="288" r:id="rId5"/>
    <p:sldId id="289" r:id="rId6"/>
    <p:sldId id="290" r:id="rId7"/>
    <p:sldId id="291" r:id="rId8"/>
    <p:sldId id="293" r:id="rId9"/>
    <p:sldId id="294" r:id="rId10"/>
    <p:sldId id="296" r:id="rId11"/>
    <p:sldId id="295" r:id="rId12"/>
    <p:sldId id="258" r:id="rId13"/>
    <p:sldId id="297" r:id="rId14"/>
    <p:sldId id="263" r:id="rId15"/>
    <p:sldId id="264" r:id="rId16"/>
    <p:sldId id="265" r:id="rId17"/>
    <p:sldId id="266" r:id="rId18"/>
    <p:sldId id="270" r:id="rId19"/>
    <p:sldId id="262" r:id="rId20"/>
    <p:sldId id="267" r:id="rId21"/>
    <p:sldId id="271" r:id="rId22"/>
    <p:sldId id="269" r:id="rId23"/>
    <p:sldId id="268" r:id="rId24"/>
    <p:sldId id="273" r:id="rId25"/>
    <p:sldId id="274" r:id="rId26"/>
    <p:sldId id="275" r:id="rId27"/>
    <p:sldId id="284" r:id="rId28"/>
    <p:sldId id="276" r:id="rId29"/>
    <p:sldId id="277" r:id="rId30"/>
    <p:sldId id="278" r:id="rId31"/>
    <p:sldId id="282" r:id="rId32"/>
    <p:sldId id="279" r:id="rId33"/>
    <p:sldId id="280" r:id="rId34"/>
    <p:sldId id="281" r:id="rId35"/>
    <p:sldId id="272" r:id="rId36"/>
    <p:sldId id="28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43CD-6711-4721-BA6E-5E3C780D0E9F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F607-C743-47A9-BD7C-0BEBD876D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2277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43CD-6711-4721-BA6E-5E3C780D0E9F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F607-C743-47A9-BD7C-0BEBD876D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314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43CD-6711-4721-BA6E-5E3C780D0E9F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F607-C743-47A9-BD7C-0BEBD876D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3083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43CD-6711-4721-BA6E-5E3C780D0E9F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F607-C743-47A9-BD7C-0BEBD876D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894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43CD-6711-4721-BA6E-5E3C780D0E9F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F607-C743-47A9-BD7C-0BEBD876D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855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43CD-6711-4721-BA6E-5E3C780D0E9F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F607-C743-47A9-BD7C-0BEBD876D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387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43CD-6711-4721-BA6E-5E3C780D0E9F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F607-C743-47A9-BD7C-0BEBD876D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87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43CD-6711-4721-BA6E-5E3C780D0E9F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F607-C743-47A9-BD7C-0BEBD876D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4529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43CD-6711-4721-BA6E-5E3C780D0E9F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F607-C743-47A9-BD7C-0BEBD876D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847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43CD-6711-4721-BA6E-5E3C780D0E9F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F607-C743-47A9-BD7C-0BEBD876D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719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43CD-6711-4721-BA6E-5E3C780D0E9F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F607-C743-47A9-BD7C-0BEBD876D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226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143CD-6711-4721-BA6E-5E3C780D0E9F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8F607-C743-47A9-BD7C-0BEBD876D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71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file:///C:\Users\Public\Music\Sample%20Music\Maid%20with%20the%20Flaxen%20Hair.mp3" TargetMode="External"/><Relationship Id="rId1" Type="http://schemas.openxmlformats.org/officeDocument/2006/relationships/audio" Target="file:///C:\Users\Public\Music\Sample%20Music\Kalimba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dnz51.edu.kh.ua/rozklad_urokv/bazova_programa_ya_u_sveetee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dnz51.edu.kh.ua/rozklad_urokv/bazova_programa_ya_u_sveetee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94766"/>
            <a:ext cx="9143999" cy="705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260649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3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5187950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611560" y="438245"/>
            <a:ext cx="7920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П</a:t>
            </a:r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/>
                <a:ea typeface="Times New Roman"/>
              </a:rPr>
              <a:t>лануємо за програмою </a:t>
            </a:r>
          </a:p>
          <a:p>
            <a:pPr lvl="0"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«Українське </a:t>
            </a:r>
            <a:r>
              <a:rPr lang="uk-UA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дошкілля</a:t>
            </a:r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6" name="Kalimb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Maid with the Flaxen Hair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57094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6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14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4766"/>
            <a:ext cx="9143999" cy="705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87624" y="1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Форма </a:t>
            </a:r>
          </a:p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планування може бути різною</a:t>
            </a:r>
          </a:p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96752"/>
            <a:ext cx="871296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для педагога </a:t>
            </a:r>
            <a:r>
              <a:rPr lang="uk-UA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–початківця</a:t>
            </a:r>
            <a:r>
              <a:rPr lang="uk-UA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endParaRPr lang="uk-UA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педагога – спеціаліста;</a:t>
            </a:r>
          </a:p>
          <a:p>
            <a:endParaRPr lang="uk-UA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педагога вищої кваліфікаційної   </a:t>
            </a:r>
          </a:p>
          <a:p>
            <a:r>
              <a:rPr lang="uk-UA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категорії.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\Рабочий стол\стенд дошкілля\Копия 77777777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59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Форма   планування</a:t>
            </a:r>
          </a:p>
          <a:p>
            <a:r>
              <a:rPr lang="uk-UA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затверджується педагогічною радою дошкільного закладу для </a:t>
            </a:r>
            <a:r>
              <a:rPr lang="uk-UA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кожного</a:t>
            </a:r>
          </a:p>
          <a:p>
            <a:r>
              <a:rPr lang="uk-UA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uk-UA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враховуючи досвід його роботи, обізнаність з вимогами </a:t>
            </a:r>
            <a:r>
              <a:rPr lang="uk-UA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uk-UA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та здатність працювати за нею. </a:t>
            </a:r>
          </a:p>
          <a:p>
            <a:endParaRPr lang="uk-UA" sz="32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Занотовується в протокол </a:t>
            </a:r>
          </a:p>
          <a:p>
            <a:pPr algn="r"/>
            <a:r>
              <a:rPr lang="uk-UA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(із вказівкою прізвища педагога і форми планування спрощеної чи поширеної)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User\Рабочий стол\стенд дошкілля\Копия 77777777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59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16633"/>
            <a:ext cx="813690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uk-UA" sz="3200" b="1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Моделі планування </a:t>
            </a:r>
            <a:r>
              <a:rPr lang="uk-UA" sz="3200" b="1" dirty="0" smtClean="0">
                <a:solidFill>
                  <a:schemeClr val="tx2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uk-UA" sz="32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-"/>
              <a:tabLst>
                <a:tab pos="228600" algn="l"/>
              </a:tabLst>
            </a:pPr>
            <a:r>
              <a:rPr lang="uk-UA" sz="32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за видами діяльності ;</a:t>
            </a:r>
            <a:endParaRPr lang="ru-RU" sz="3200" b="1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-"/>
              <a:tabLst>
                <a:tab pos="228600" algn="l"/>
              </a:tabLst>
            </a:pPr>
            <a:r>
              <a:rPr lang="uk-UA" sz="32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за лініями розвитку;</a:t>
            </a:r>
            <a:endParaRPr lang="ru-RU" sz="3200" b="1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-"/>
              <a:tabLst>
                <a:tab pos="228600" algn="l"/>
              </a:tabLst>
            </a:pPr>
            <a:r>
              <a:rPr lang="uk-UA" sz="32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за сферами життєдіяльності;</a:t>
            </a:r>
            <a:endParaRPr lang="ru-RU" sz="3200" b="1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-"/>
              <a:tabLst>
                <a:tab pos="228600" algn="l"/>
              </a:tabLst>
            </a:pPr>
            <a:r>
              <a:rPr lang="uk-UA" sz="32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за інтегрованими блоками;</a:t>
            </a:r>
            <a:endParaRPr lang="ru-RU" sz="3200" b="1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-"/>
              <a:tabLst>
                <a:tab pos="228600" algn="l"/>
              </a:tabLst>
            </a:pPr>
            <a:r>
              <a:rPr lang="uk-UA" sz="32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за режимними моментами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-"/>
              <a:tabLst>
                <a:tab pos="228600" algn="l"/>
              </a:tabLst>
            </a:pPr>
            <a:endParaRPr lang="uk-UA" sz="32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-"/>
              <a:tabLst>
                <a:tab pos="228600" algn="l"/>
              </a:tabLst>
            </a:pPr>
            <a:endParaRPr lang="uk-UA" sz="3200" b="1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-"/>
              <a:tabLst>
                <a:tab pos="228600" algn="l"/>
              </a:tabLst>
            </a:pPr>
            <a:endParaRPr lang="ru-RU" sz="3200" b="1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76256" y="3645024"/>
            <a:ext cx="1656184" cy="207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894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\Рабочий стол\стенд дошкілля\Копия 77777777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режимними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моментами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2204864"/>
          <a:ext cx="8352929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015"/>
                <a:gridCol w="1924156"/>
                <a:gridCol w="1670586"/>
                <a:gridCol w="1670586"/>
                <a:gridCol w="1670586"/>
              </a:tblGrid>
              <a:tr h="18722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Ранок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Спецыально-органызована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дыяльнысть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прогулянка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ІІ половина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дня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І</a:t>
                      </a:r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І прогулянка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722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93664"/>
            <a:ext cx="9936596" cy="705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468560" y="260648"/>
            <a:ext cx="9289032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endParaRPr lang="uk-UA" sz="28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400" dirty="0" smtClean="0">
                <a:effectLst/>
                <a:latin typeface="Times New Roman"/>
                <a:ea typeface="Times New Roman"/>
              </a:rPr>
              <a:t>- </a:t>
            </a:r>
            <a:r>
              <a:rPr lang="uk-UA" sz="2400" b="1" dirty="0" smtClean="0">
                <a:effectLst/>
                <a:latin typeface="Times New Roman"/>
                <a:ea typeface="Times New Roman"/>
              </a:rPr>
              <a:t>бесіди, спостереження ;</a:t>
            </a:r>
            <a:endParaRPr lang="ru-RU" sz="2400" b="1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400" b="1" dirty="0" smtClean="0">
                <a:effectLst/>
                <a:latin typeface="Times New Roman"/>
                <a:ea typeface="Times New Roman"/>
              </a:rPr>
              <a:t>- Ігри (с/р, дидактичні, рухливі тощо)</a:t>
            </a:r>
            <a:endParaRPr lang="ru-RU" sz="2400" b="1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400" b="1" dirty="0" smtClean="0">
                <a:effectLst/>
                <a:latin typeface="Times New Roman"/>
                <a:ea typeface="Times New Roman"/>
              </a:rPr>
              <a:t>- індивідуальна робота з дітьми;</a:t>
            </a:r>
            <a:endParaRPr lang="ru-RU" sz="2400" b="1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uk-UA" sz="2400" b="1" dirty="0" smtClean="0">
                <a:effectLst/>
                <a:latin typeface="Times New Roman"/>
                <a:ea typeface="Times New Roman"/>
              </a:rPr>
              <a:t>артикуляційна гімнастика;</a:t>
            </a:r>
          </a:p>
          <a:p>
            <a:pPr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uk-UA" sz="2400" b="1" dirty="0" err="1" smtClean="0">
                <a:latin typeface="Times New Roman"/>
                <a:ea typeface="Times New Roman"/>
              </a:rPr>
              <a:t>-пальчикова</a:t>
            </a:r>
            <a:r>
              <a:rPr lang="uk-UA" sz="2400" b="1" dirty="0" smtClean="0">
                <a:latin typeface="Times New Roman"/>
                <a:ea typeface="Times New Roman"/>
              </a:rPr>
              <a:t> гімнастика;</a:t>
            </a:r>
            <a:endParaRPr lang="ru-RU" sz="2400" b="1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400" b="1" dirty="0" smtClean="0">
                <a:effectLst/>
                <a:latin typeface="Times New Roman"/>
                <a:ea typeface="Times New Roman"/>
              </a:rPr>
              <a:t>- рухова діяльність;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400" b="1" dirty="0" smtClean="0">
                <a:latin typeface="Times New Roman"/>
                <a:ea typeface="Times New Roman"/>
              </a:rPr>
              <a:t>- </a:t>
            </a:r>
            <a:r>
              <a:rPr lang="uk-UA" sz="2400" b="1" dirty="0" err="1" smtClean="0">
                <a:latin typeface="Times New Roman"/>
                <a:ea typeface="Times New Roman"/>
              </a:rPr>
              <a:t>валеологічна</a:t>
            </a:r>
            <a:r>
              <a:rPr lang="uk-UA" sz="2400" b="1" dirty="0" smtClean="0">
                <a:latin typeface="Times New Roman"/>
                <a:ea typeface="Times New Roman"/>
              </a:rPr>
              <a:t> хвилинка;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</a:pPr>
            <a:r>
              <a:rPr lang="uk-UA" sz="2400" b="1" dirty="0" smtClean="0">
                <a:effectLst/>
                <a:latin typeface="Times New Roman"/>
                <a:ea typeface="Times New Roman"/>
              </a:rPr>
              <a:t>- пошуково-дослідницька робота;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</a:pPr>
            <a:r>
              <a:rPr lang="uk-UA" sz="2400" b="1" dirty="0" smtClean="0">
                <a:latin typeface="Times New Roman"/>
                <a:ea typeface="Times New Roman"/>
              </a:rPr>
              <a:t>- робота з батьками;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</a:pPr>
            <a:r>
              <a:rPr lang="uk-UA" sz="2400" b="1" dirty="0" smtClean="0">
                <a:latin typeface="Times New Roman"/>
                <a:ea typeface="Times New Roman"/>
              </a:rPr>
              <a:t>- ранкові зустрічі</a:t>
            </a:r>
            <a:endParaRPr lang="uk-UA" sz="2400" b="1" dirty="0" smtClean="0">
              <a:effectLst/>
              <a:latin typeface="Times New Roman"/>
              <a:ea typeface="Times New Roman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endParaRPr lang="ru-RU" sz="24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611560" y="-60679"/>
            <a:ext cx="6840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/>
                <a:ea typeface="Times New Roman"/>
              </a:rPr>
              <a:t>Ранок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855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835292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/>
                <a:ea typeface="Times New Roman"/>
              </a:rPr>
              <a:t>Спеціально організована діяльність  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74345"/>
            <a:ext cx="79208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0" lvl="3" indent="-342900" algn="just">
              <a:lnSpc>
                <a:spcPct val="150000"/>
              </a:lnSpc>
              <a:buFont typeface="Symbol"/>
              <a:buChar char="-"/>
              <a:tabLst>
                <a:tab pos="228600" algn="l"/>
              </a:tabLst>
            </a:pPr>
            <a:endParaRPr lang="uk-UA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lvl="3">
              <a:lnSpc>
                <a:spcPct val="150000"/>
              </a:lnSpc>
              <a:tabLst>
                <a:tab pos="228600" algn="l"/>
              </a:tabLst>
            </a:pPr>
            <a:endParaRPr lang="uk-UA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L="342900" indent="-342900">
              <a:lnSpc>
                <a:spcPct val="150000"/>
              </a:lnSpc>
              <a:buFont typeface="Symbol"/>
              <a:buChar char="-"/>
              <a:tabLst>
                <a:tab pos="228600" algn="l"/>
              </a:tabLst>
            </a:pPr>
            <a:r>
              <a:rPr lang="uk-UA" sz="2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Фізичний розвиток;</a:t>
            </a:r>
            <a:endParaRPr lang="ru-RU" sz="2400" b="1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-"/>
              <a:tabLst>
                <a:tab pos="228600" algn="l"/>
              </a:tabLst>
            </a:pPr>
            <a:r>
              <a:rPr lang="uk-UA" sz="2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Пізнавальний  розвиток ( логіко – математичного змісту, ознайомлення з природою та довкіллям)</a:t>
            </a:r>
            <a:endParaRPr lang="ru-RU" sz="2400" b="1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-"/>
              <a:tabLst>
                <a:tab pos="228600" algn="l"/>
              </a:tabLst>
            </a:pPr>
            <a:r>
              <a:rPr lang="uk-UA" sz="2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Мовленнєвий розвиток (лексика, граматика, </a:t>
            </a:r>
            <a:r>
              <a:rPr lang="uk-UA" sz="240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зв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’</a:t>
            </a:r>
            <a:r>
              <a:rPr lang="uk-UA" sz="240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язне</a:t>
            </a:r>
            <a:r>
              <a:rPr lang="uk-UA" sz="2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мовлення, навчання грамоти)</a:t>
            </a:r>
            <a:endParaRPr lang="ru-RU" sz="2400" b="1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-"/>
              <a:tabLst>
                <a:tab pos="228600" algn="l"/>
              </a:tabLst>
            </a:pPr>
            <a:r>
              <a:rPr lang="uk-UA" sz="2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Художньо -</a:t>
            </a:r>
            <a:r>
              <a:rPr lang="uk-UA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sz="2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естетичний розвиток (художньо-мовленнєва діяльність, образотворча діяльність, конструювання, музична діяльність)</a:t>
            </a:r>
            <a:endParaRPr lang="ru-RU" sz="2400" b="1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tabLst>
                <a:tab pos="228600" algn="l"/>
              </a:tabLst>
            </a:pPr>
            <a:endParaRPr lang="uk-UA" sz="2400" b="1" dirty="0" smtClean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tabLst>
                <a:tab pos="228600" algn="l"/>
              </a:tabLst>
            </a:pPr>
            <a:endParaRPr lang="ru-RU" sz="2000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60232" y="5229200"/>
            <a:ext cx="1224136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072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3663"/>
            <a:ext cx="9144000" cy="705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620688"/>
            <a:ext cx="842493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228600" algn="l"/>
              </a:tabLst>
            </a:pPr>
            <a:endParaRPr lang="uk-UA" sz="2400" b="1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-"/>
              <a:tabLst>
                <a:tab pos="228600" algn="l"/>
              </a:tabLst>
            </a:pPr>
            <a:r>
              <a:rPr lang="uk-UA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б</a:t>
            </a:r>
            <a:r>
              <a:rPr lang="uk-UA" sz="2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есіди</a:t>
            </a:r>
            <a:r>
              <a:rPr lang="uk-UA" sz="2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, спостереження;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-"/>
              <a:tabLst>
                <a:tab pos="228600" algn="l"/>
              </a:tabLst>
            </a:pPr>
            <a:r>
              <a:rPr lang="uk-UA" sz="2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рухливі ігри;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-"/>
              <a:tabLst>
                <a:tab pos="228600" algn="l"/>
              </a:tabLst>
            </a:pPr>
            <a:r>
              <a:rPr lang="uk-UA" sz="2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фізичний розвиток на повітрі;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-"/>
              <a:tabLst>
                <a:tab pos="228600" algn="l"/>
              </a:tabLst>
            </a:pPr>
            <a:r>
              <a:rPr lang="uk-UA" sz="2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праця;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-"/>
              <a:tabLst>
                <a:tab pos="228600" algn="l"/>
              </a:tabLst>
            </a:pPr>
            <a:r>
              <a:rPr lang="uk-UA" sz="2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індивідуальна робота з різних напрямків розвитку;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-"/>
              <a:tabLst>
                <a:tab pos="228600" algn="l"/>
              </a:tabLst>
            </a:pPr>
            <a:r>
              <a:rPr lang="uk-UA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п</a:t>
            </a:r>
            <a:r>
              <a:rPr lang="uk-UA" sz="2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ошуково-дослідницька діяльність</a:t>
            </a:r>
            <a:r>
              <a:rPr lang="uk-UA" sz="2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-"/>
              <a:tabLst>
                <a:tab pos="228600" algn="l"/>
              </a:tabLst>
            </a:pPr>
            <a:r>
              <a:rPr lang="uk-UA" sz="2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самостійна рухова діяльність </a:t>
            </a:r>
            <a:r>
              <a:rPr lang="uk-UA" sz="2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дітей тощо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558220"/>
            <a:ext cx="64609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І прогулянка  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39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474345"/>
            <a:ext cx="7992888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  <a:tabLst>
                <a:tab pos="228600" algn="l"/>
              </a:tabLst>
            </a:pPr>
            <a:endParaRPr lang="uk-UA" b="1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-"/>
              <a:tabLst>
                <a:tab pos="228600" algn="l"/>
              </a:tabLst>
            </a:pPr>
            <a:r>
              <a:rPr lang="uk-UA" sz="20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пізнавала година </a:t>
            </a:r>
            <a:r>
              <a:rPr lang="uk-UA" sz="2000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(під час якої дитині, пропонують   дидактичні ігри та вправи з  завданнями,за допомогою яких закріплюються набуті навички);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-"/>
              <a:tabLst>
                <a:tab pos="228600" algn="l"/>
              </a:tabLst>
            </a:pPr>
            <a:r>
              <a:rPr lang="uk-UA" sz="20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різні види праці;</a:t>
            </a:r>
            <a:endParaRPr lang="ru-RU" sz="2000" b="1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-"/>
              <a:tabLst>
                <a:tab pos="228600" algn="l"/>
              </a:tabLst>
            </a:pPr>
            <a:r>
              <a:rPr lang="uk-UA" sz="20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СХД (образотворча, художньо – мовленнєва,музична, театралізована);</a:t>
            </a:r>
            <a:endParaRPr lang="ru-RU" sz="2000" b="1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-"/>
              <a:tabLst>
                <a:tab pos="228600" algn="l"/>
              </a:tabLst>
            </a:pPr>
            <a:r>
              <a:rPr lang="uk-UA" sz="20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розваги;</a:t>
            </a:r>
            <a:endParaRPr lang="ru-RU" sz="2000" b="1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-"/>
              <a:tabLst>
                <a:tab pos="228600" algn="l"/>
              </a:tabLst>
            </a:pPr>
            <a:r>
              <a:rPr lang="uk-UA" sz="20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ігри драматизації;</a:t>
            </a:r>
            <a:endParaRPr lang="ru-RU" sz="2000" b="1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-"/>
              <a:tabLst>
                <a:tab pos="228600" algn="l"/>
              </a:tabLst>
            </a:pPr>
            <a:r>
              <a:rPr lang="uk-UA" sz="20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інсценівки;</a:t>
            </a:r>
            <a:endParaRPr lang="ru-RU" sz="2000" b="1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-"/>
              <a:tabLst>
                <a:tab pos="228600" algn="l"/>
              </a:tabLst>
            </a:pPr>
            <a:r>
              <a:rPr lang="uk-UA" sz="20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концерти;</a:t>
            </a:r>
            <a:endParaRPr lang="ru-RU" sz="2000" b="1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-"/>
              <a:tabLst>
                <a:tab pos="228600" algn="l"/>
              </a:tabLst>
            </a:pPr>
            <a:r>
              <a:rPr lang="uk-UA" sz="20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сюжетно – рольові ігри;</a:t>
            </a:r>
            <a:endParaRPr lang="ru-RU" sz="2000" b="1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-"/>
              <a:tabLst>
                <a:tab pos="228600" algn="l"/>
              </a:tabLst>
            </a:pPr>
            <a:r>
              <a:rPr lang="uk-UA" sz="20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пропедевтика.</a:t>
            </a:r>
            <a:endParaRPr lang="ru-RU" sz="2000" b="1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88641"/>
            <a:ext cx="73448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/>
                <a:ea typeface="Times New Roman"/>
              </a:rPr>
              <a:t>ІІ половина дня  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92280" y="4365104"/>
            <a:ext cx="1508373" cy="193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128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3663"/>
            <a:ext cx="9144000" cy="705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04665"/>
            <a:ext cx="784887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-"/>
              <a:tabLst>
                <a:tab pos="228600" algn="l"/>
              </a:tabLst>
            </a:pPr>
            <a:endParaRPr lang="uk-UA" sz="2800" b="1" dirty="0" smtClean="0">
              <a:effectLst/>
              <a:latin typeface="Times New Roman"/>
              <a:ea typeface="Times New Roman"/>
            </a:endParaRP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uk-UA" sz="2800" b="1" dirty="0" smtClean="0">
                <a:latin typeface="Times New Roman"/>
                <a:ea typeface="Times New Roman"/>
              </a:rPr>
              <a:t>-  бесіди, </a:t>
            </a:r>
            <a:r>
              <a:rPr lang="uk-UA" sz="2800" b="1" dirty="0" smtClean="0">
                <a:effectLst/>
                <a:latin typeface="Times New Roman"/>
                <a:ea typeface="Times New Roman"/>
              </a:rPr>
              <a:t>спостереження;</a:t>
            </a:r>
            <a:endParaRPr lang="ru-RU" sz="2800" b="1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uk-UA" sz="2800" b="1" dirty="0" smtClean="0">
                <a:effectLst/>
                <a:latin typeface="Times New Roman"/>
                <a:ea typeface="Times New Roman"/>
              </a:rPr>
              <a:t>-  ігри;</a:t>
            </a:r>
            <a:endParaRPr lang="ru-RU" sz="2800" b="1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uk-UA" sz="2800" b="1" dirty="0" smtClean="0">
                <a:effectLst/>
                <a:latin typeface="Times New Roman"/>
                <a:ea typeface="Times New Roman"/>
              </a:rPr>
              <a:t>-  </a:t>
            </a:r>
            <a:r>
              <a:rPr lang="uk-UA" sz="2800" b="1" dirty="0" smtClean="0">
                <a:latin typeface="Times New Roman"/>
                <a:ea typeface="Times New Roman"/>
              </a:rPr>
              <a:t>ін</a:t>
            </a:r>
            <a:r>
              <a:rPr lang="uk-UA" sz="2800" b="1" dirty="0" smtClean="0">
                <a:effectLst/>
                <a:latin typeface="Times New Roman"/>
                <a:ea typeface="Times New Roman"/>
              </a:rPr>
              <a:t>дивідуальна робота з дітьми;</a:t>
            </a:r>
            <a:endParaRPr lang="ru-RU" sz="2800" b="1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uk-UA" sz="2800" b="1" dirty="0" smtClean="0">
                <a:effectLst/>
                <a:latin typeface="Times New Roman"/>
                <a:ea typeface="Times New Roman"/>
              </a:rPr>
              <a:t>-  самостійна рухова діяльність;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uk-UA" sz="2800" b="1" dirty="0" smtClean="0">
                <a:latin typeface="Times New Roman"/>
                <a:ea typeface="Times New Roman"/>
              </a:rPr>
              <a:t>-  праця;</a:t>
            </a:r>
            <a:endParaRPr lang="ru-RU" sz="2800" b="1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uk-UA" sz="2800" b="1" dirty="0" smtClean="0">
                <a:effectLst/>
                <a:latin typeface="Times New Roman"/>
                <a:ea typeface="Times New Roman"/>
              </a:rPr>
              <a:t>-  індивідуальна робота з  батьками. </a:t>
            </a:r>
            <a:endParaRPr lang="ru-RU" sz="28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4104" y="260648"/>
            <a:ext cx="51722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/>
                <a:ea typeface="Times New Roman"/>
              </a:rPr>
              <a:t>ІІ прогулянка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9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3509837"/>
              </p:ext>
            </p:extLst>
          </p:nvPr>
        </p:nvGraphicFramePr>
        <p:xfrm>
          <a:off x="-1" y="-2"/>
          <a:ext cx="9144000" cy="73540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22085"/>
                <a:gridCol w="1124403"/>
                <a:gridCol w="1229369"/>
                <a:gridCol w="1152128"/>
                <a:gridCol w="1008112"/>
                <a:gridCol w="1027765"/>
                <a:gridCol w="818846"/>
                <a:gridCol w="974886"/>
                <a:gridCol w="886406"/>
              </a:tblGrid>
              <a:tr h="830959">
                <a:tc gridSpan="9">
                  <a:txBody>
                    <a:bodyPr/>
                    <a:lstStyle/>
                    <a:p>
                      <a:pPr algn="l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Понеділок      </a:t>
                      </a:r>
                    </a:p>
                    <a:p>
                      <a:pPr algn="l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Дата______</a:t>
                      </a:r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    </a:t>
                      </a:r>
                      <a:r>
                        <a:rPr lang="uk-UA" sz="1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</a:t>
                      </a:r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 тижня ________________________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0959"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Ранок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Спеціально-організована діяльність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І прогулянка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ІІ половина дня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ІІ прогулянка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443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</a:t>
                      </a:r>
                    </a:p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роботи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Мета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Заняття 1, 2</a:t>
                      </a:r>
                    </a:p>
                    <a:p>
                      <a:pPr algn="l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Тема:_____</a:t>
                      </a:r>
                    </a:p>
                    <a:p>
                      <a:pPr algn="l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Мета:_____</a:t>
                      </a:r>
                    </a:p>
                    <a:p>
                      <a:pPr algn="l"/>
                      <a:r>
                        <a:rPr lang="uk-UA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Матеріал____</a:t>
                      </a:r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</a:t>
                      </a:r>
                    </a:p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роботи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Мета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роботи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Мета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роботи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Мета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74000"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Бесіда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Д/гра</a:t>
                      </a:r>
                    </a:p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Рухлива гра</a:t>
                      </a:r>
                    </a:p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Інд.роб</a:t>
                      </a:r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С/р гра</a:t>
                      </a:r>
                    </a:p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Ранкова гімн.</a:t>
                      </a:r>
                    </a:p>
                    <a:p>
                      <a:r>
                        <a:rPr lang="uk-UA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Валеохвилинка</a:t>
                      </a:r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Праця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 спорт</a:t>
                      </a:r>
                    </a:p>
                    <a:p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(мета)</a:t>
                      </a:r>
                    </a:p>
                    <a:p>
                      <a:r>
                        <a:rPr lang="uk-UA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“Кому</a:t>
                      </a:r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що </a:t>
                      </a:r>
                      <a:r>
                        <a:rPr lang="uk-UA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потрібно..”</a:t>
                      </a:r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“Гаражы”</a:t>
                      </a:r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 </a:t>
                      </a:r>
                      <a:r>
                        <a:rPr lang="uk-UA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Анею П.</a:t>
                      </a:r>
                    </a:p>
                    <a:p>
                      <a:r>
                        <a:rPr lang="uk-UA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uk-UA" sz="1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закр</a:t>
                      </a:r>
                      <a:r>
                        <a:rPr lang="uk-UA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Г</a:t>
                      </a:r>
                    </a:p>
                    <a:p>
                      <a:r>
                        <a:rPr lang="uk-UA" sz="1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еом.фіг</a:t>
                      </a:r>
                      <a:r>
                        <a:rPr lang="uk-UA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r>
                        <a:rPr lang="uk-UA" sz="1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“Магазин”</a:t>
                      </a:r>
                      <a:endParaRPr lang="uk-UA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куточку пр.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Спостереження</a:t>
                      </a:r>
                    </a:p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Інд.робота</a:t>
                      </a:r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Рухливі ігри</a:t>
                      </a:r>
                    </a:p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Дослід.роб</a:t>
                      </a:r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Праця</a:t>
                      </a:r>
                    </a:p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 погодою</a:t>
                      </a:r>
                    </a:p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 Вікою</a:t>
                      </a:r>
                    </a:p>
                    <a:p>
                      <a:r>
                        <a:rPr lang="uk-UA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uk-UA" sz="1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закр</a:t>
                      </a:r>
                      <a:r>
                        <a:rPr lang="uk-UA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Навички метання в ціль)  </a:t>
                      </a:r>
                    </a:p>
                    <a:p>
                      <a:r>
                        <a:rPr lang="uk-UA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1,2  (народна)</a:t>
                      </a:r>
                    </a:p>
                    <a:p>
                      <a:endParaRPr lang="uk-UA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Важкий-легкий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Гімн.про</a:t>
                      </a:r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будженняЗагар-ня</a:t>
                      </a:r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Гімнастика для очей</a:t>
                      </a:r>
                    </a:p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Розвага</a:t>
                      </a:r>
                    </a:p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Пізнавальна година</a:t>
                      </a:r>
                    </a:p>
                    <a:p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(через </a:t>
                      </a:r>
                      <a:r>
                        <a:rPr lang="uk-UA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дид.гру</a:t>
                      </a:r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Інд.роб</a:t>
                      </a:r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Спортивна</a:t>
                      </a:r>
                    </a:p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 Катею</a:t>
                      </a:r>
                    </a:p>
                    <a:p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uk-UA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рах</a:t>
                      </a:r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uk-UA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В меж.5</a:t>
                      </a:r>
                      <a:r>
                        <a:rPr lang="uk-UA" sz="1400" b="1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Рухливі</a:t>
                      </a:r>
                    </a:p>
                    <a:p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Ігри</a:t>
                      </a:r>
                    </a:p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Мпостереження</a:t>
                      </a:r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Інд.роб</a:t>
                      </a:r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Праця</a:t>
                      </a:r>
                    </a:p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Робота</a:t>
                      </a:r>
                      <a:r>
                        <a:rPr lang="uk-UA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 батьками</a:t>
                      </a:r>
                    </a:p>
                    <a:p>
                      <a:endParaRPr lang="uk-UA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Д/гра</a:t>
                      </a:r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Блок-схема: процесс 3"/>
          <p:cNvSpPr/>
          <p:nvPr/>
        </p:nvSpPr>
        <p:spPr>
          <a:xfrm flipV="1">
            <a:off x="1763688" y="5085184"/>
            <a:ext cx="144016" cy="2880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930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тенд дошкілля\999999999999999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243408"/>
            <a:ext cx="9753600" cy="73152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51520" y="-1057832"/>
            <a:ext cx="8892480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800" b="1" i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800" b="1" i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54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ланування</a:t>
            </a:r>
            <a:r>
              <a:rPr kumimoji="0" lang="ru-RU" sz="54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54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роботи</a:t>
            </a:r>
            <a:r>
              <a:rPr kumimoji="0" lang="ru-RU" sz="54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4800" b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конкретних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цілей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4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завдань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4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змісту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форм, </a:t>
            </a:r>
            <a:r>
              <a:rPr kumimoji="0" lang="ru-RU" sz="4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методів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4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засобів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досягнення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намічених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перспектив на </a:t>
            </a:r>
            <a:r>
              <a:rPr kumimoji="0" lang="ru-RU" sz="4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певний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відрізок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i?id=617861583-59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221088"/>
            <a:ext cx="3024336" cy="245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\Рабочий стол\стенд дошкілля\Копия 77777777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1" y="-243408"/>
            <a:ext cx="9663347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196752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371725" algn="l"/>
              </a:tabLst>
            </a:pPr>
            <a:r>
              <a:rPr lang="uk-UA" sz="4800" b="1" dirty="0" smtClean="0">
                <a:effectLst/>
                <a:latin typeface="Times New Roman"/>
                <a:ea typeface="Times New Roman"/>
              </a:rPr>
              <a:t>ОРІЄНТОВНИЙ ПЕРЕЛІК ФОРМ РОБОТИ ЗА </a:t>
            </a:r>
            <a:r>
              <a:rPr lang="uk-UA" sz="4800" b="1" dirty="0" smtClean="0">
                <a:latin typeface="Times New Roman"/>
                <a:ea typeface="Times New Roman"/>
              </a:rPr>
              <a:t>ЛІНІЯМИ  РОЗВИТКУ</a:t>
            </a:r>
          </a:p>
          <a:p>
            <a:pPr algn="ctr">
              <a:spcAft>
                <a:spcPts val="0"/>
              </a:spcAft>
              <a:tabLst>
                <a:tab pos="2371725" algn="l"/>
              </a:tabLst>
            </a:pPr>
            <a:endParaRPr lang="uk-UA" sz="4800" b="1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  <a:tabLst>
                <a:tab pos="2371725" algn="l"/>
              </a:tabLst>
            </a:pPr>
            <a:endParaRPr lang="uk-UA" sz="4800" b="1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  <a:tabLst>
                <a:tab pos="2371725" algn="l"/>
              </a:tabLst>
            </a:pPr>
            <a:endParaRPr lang="uk-UA" sz="4800" b="1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  <a:tabLst>
                <a:tab pos="2371725" algn="l"/>
              </a:tabLst>
            </a:pPr>
            <a:endParaRPr lang="ru-RU" sz="48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43808" y="3861048"/>
            <a:ext cx="367240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325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3663"/>
            <a:ext cx="9144000" cy="705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288500"/>
            <a:ext cx="8568952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Лінія</a:t>
            </a:r>
            <a:r>
              <a:rPr kumimoji="0" lang="ru-RU" sz="4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розвитку</a:t>
            </a:r>
            <a:r>
              <a:rPr kumimoji="0" lang="ru-RU" sz="4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4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фізичний</a:t>
            </a:r>
            <a:r>
              <a:rPr kumimoji="0" lang="ru-RU" sz="4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розвиток</a:t>
            </a:r>
            <a:endParaRPr kumimoji="0" lang="ru-RU" sz="48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активності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фізична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вправність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конструктивність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продуктивність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витривалість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пов’язана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зі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станом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здоров’я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руховою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активністю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будовою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тіла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зовнішністю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роботою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організму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м’язовою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предметно-практичною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активністю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804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5263"/>
            <a:ext cx="9144000" cy="705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/Files/images/&amp;Ocy;&amp;scy;&amp;tcy;&amp;rcy;&amp;iukcy;&amp;vcy;-&amp;zcy;&amp;dcy;&amp;ocy;&amp;rcy;&amp;ocy;&amp;vcy;\'&amp;yacy;2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12968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899592" y="0"/>
            <a:ext cx="74168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Фізичний розвиток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94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ser\Рабочий стол\стенд дошкілля\Копия 77777777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9392"/>
            <a:ext cx="9396536" cy="695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-180528" y="366973"/>
            <a:ext cx="942062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Лінія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розвитку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соціально-моральний</a:t>
            </a:r>
            <a:r>
              <a:rPr kumimoji="0" lang="ru-RU" sz="4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розвиток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активності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соціально-моральна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суспільні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відносини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спільна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діяльність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міжособистісні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взаємини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вектор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виміру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яких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відповідність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нормам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моралі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пов’язана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входженням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дитини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соціум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оволодінням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соціально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прийнятними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схвалюваними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формами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поведінки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діяльності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засвоєнням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моральних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норм).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2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стенд дошкілля\Копия 77777777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9392"/>
            <a:ext cx="9396536" cy="695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/Files/images/&amp;Ocy;&amp;scy;&amp;tcy;&amp;rcy;&amp;ocy;&amp;vcy;-&amp;vcy;&amp;zcy;&amp;acy;&amp;jukcy;&amp;mcy;&amp;ocy;&amp;rcy;&amp;ocy;&amp;zcy;&amp;ucy;&amp;mcy;&amp;iukcy;&amp;ncy;&amp;ncy;&amp;yacy;.gif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064895" cy="58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-1" y="0"/>
            <a:ext cx="968833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Соціально-моральний розвиток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3663"/>
            <a:ext cx="9144000" cy="705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23528" y="-2249721"/>
            <a:ext cx="8568952" cy="871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Лінія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розвитку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емоційно-ціннісннісний</a:t>
            </a:r>
            <a:r>
              <a:rPr kumimoji="0" lang="ru-RU" sz="4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розвиток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активності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емоційно-ціннісна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емоційне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ставлення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дитини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людей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подій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яке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свідчить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її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особисті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орієнтації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інтереси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потреби,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мотиви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переваги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вибори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бажання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незалежні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дорослого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пов’язані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системою потреб та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інтересів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дитини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її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вмінням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приймати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рішення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самовизначатися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надавати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перевагу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кому-небудь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чому-небудь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здійснювати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самостійний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вибір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стенд дошкілля\Копия 77777777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9392"/>
            <a:ext cx="9396536" cy="695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0"/>
            <a:ext cx="84969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Емоційно-ціннісний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розвиток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/Files/images/&amp;Ocy;&amp;scy;&amp;tcy;&amp;rcy;&amp;ocy;&amp;vcy;-&amp;pcy;&amp;ocy;&amp;chcy;&amp;ucy;&amp;tcy;&amp;tcy;&amp;iukcy;&amp;vcy;.gif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24935" cy="5688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ut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5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23528" y="951155"/>
            <a:ext cx="85689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51520" y="-1352308"/>
            <a:ext cx="8628347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Лінія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розвитку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пізнавальний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розвиток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активності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пізнавальна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прагнення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отримати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нову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інформацію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встановити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закономірності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залежності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засвоєння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знань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пов’язана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відкриттям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нового,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раніше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невідомого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розв’язанням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життєвих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проблем,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встановленням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сутності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явищ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причинно-наслідкових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залежностей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розширенням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поглибленням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інформації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стенд дошкілля\Копия 77777777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9392"/>
            <a:ext cx="9396536" cy="695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/Files/images/&amp;Ocy;&amp;scy;&amp;tcy;&amp;rcy;&amp;ocy;&amp;vcy;-&amp;pcy;&amp;iukcy;&amp;zcy;&amp;ncy;&amp;acy;&amp;ncy;&amp;ncy;&amp;yacy;.gif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8604448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1"/>
            <a:ext cx="80648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Пізнавальний розвиток 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5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39552" y="-2590696"/>
            <a:ext cx="8075948" cy="957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Лінія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розвитку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мовленнєвий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розвиток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активності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мовленнєва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вербалізація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думок,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словесне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оформлення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вдосконалення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вміння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розповідати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вести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розмову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формулювати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судження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повідомляти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іншому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інформацію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пов’язана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умінням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встановлювати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мовленнєву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взаємодію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грамотно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будувати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висловлювати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свої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думки,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підтримувати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діалог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стенд дошкілля\7777777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51520" y="250212"/>
            <a:ext cx="864096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5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ета </a:t>
            </a:r>
            <a:r>
              <a:rPr kumimoji="0" lang="ru-RU" sz="5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планування</a:t>
            </a:r>
            <a:r>
              <a:rPr kumimoji="0" lang="ru-RU" sz="5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забезпечити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гармонійний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різнобічний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розвиток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особистості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кожної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дитини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орієнтацією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її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ціннності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інтереси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збереження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субкультури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основі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реалізації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нормативів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сучасних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вимог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стенд дошкілля\Копия 77777777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9392"/>
            <a:ext cx="9396536" cy="695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/Files/images/&amp;Ocy;&amp;scy;&amp;tcy;&amp;rcy;&amp;ocy;&amp;vcy;-&amp;scy;&amp;pcy;&amp;iukcy;&amp;lcy;&amp;kcy;&amp;ucy;&amp;vcy;&amp;acy;&amp;ncy;&amp;ncy;&amp;yacy;.gif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064895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1"/>
            <a:ext cx="79928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Мовленнєвий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розвиток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стенд дошкілля\Копия 77777777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9392"/>
            <a:ext cx="9396536" cy="695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-1937543"/>
            <a:ext cx="856741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Лінія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розвитку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художньо-естетичний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розвиток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активності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художня-мистецька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діяльність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творення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образів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наявність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образотворчих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музичних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літературних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танцювальних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театральних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умінь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наявність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естетичного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смаку,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тяжіння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дитини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прекрасного,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пов’язана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здатністю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передавати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свої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життєві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враження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допомогою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різних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образів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засобами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образотворчого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музичного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літературного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театрального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мистецтв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5263"/>
            <a:ext cx="9144000" cy="705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/Files/images/&amp;Ocy;&amp;scy;&amp;tcy;&amp;rcy;&amp;ocy;&amp;vcy;-&amp;mcy;&amp;icy;&amp;scy;&amp;tcy;&amp;iecy;&amp;tscy;&amp;tcy;&amp;vcy;&amp;acy;.gif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992887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-171400"/>
            <a:ext cx="89644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Художньо-естетичний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розвиток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стенд дошкілля\Копия 77777777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9392"/>
            <a:ext cx="9396536" cy="695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-3292047"/>
            <a:ext cx="8892480" cy="960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hlinkClick r:id="rId3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u="sng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hlinkClick r:id="rId3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Лінія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розвитку</a:t>
            </a:r>
            <a:r>
              <a:rPr kumimoji="0" lang="ru-RU" sz="4400" b="1" i="0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4400" b="1" i="0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креативний</a:t>
            </a:r>
            <a:r>
              <a:rPr kumimoji="0" lang="ru-RU" sz="4400" b="1" i="0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розвиток</a:t>
            </a:r>
            <a:endParaRPr kumimoji="0" lang="ru-RU" sz="4400" b="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активності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креативна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прагнення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вигадок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фантазування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вияву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оригінальності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намагання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відійти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шаблону,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зразка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зробити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відповісти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по-своєму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схильність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відкриттів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сприйнятливість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нових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ідей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здатність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самостійно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розв'язувати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проблеми,пов'язаними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прагненням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творчої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діяльності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прояву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фантазії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вигадки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уяви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5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/Files/images/Остров-фантазії3.gif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809624"/>
            <a:ext cx="8136904" cy="57877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0"/>
            <a:ext cx="88204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Креативний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розвиток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er\Рабочий стол\стенд дошкілля\9999999999999999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04664"/>
            <a:ext cx="864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800" b="1" dirty="0" smtClean="0">
                <a:effectLst/>
                <a:latin typeface="Times New Roman"/>
                <a:ea typeface="Times New Roman"/>
              </a:rPr>
              <a:t>«</a:t>
            </a:r>
            <a:r>
              <a:rPr lang="uk-UA" sz="4000" b="1" dirty="0" smtClean="0">
                <a:effectLst/>
                <a:latin typeface="Times New Roman"/>
                <a:ea typeface="Times New Roman"/>
              </a:rPr>
              <a:t>Найдосвідченіший педагог ніколи не повинен зупинятися на досягненому, бо якщо немає руху вперед, то неминуче починається відставання»</a:t>
            </a:r>
            <a:endParaRPr lang="ru-RU" sz="4000" b="1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4000" b="1" dirty="0" smtClean="0">
                <a:effectLst/>
                <a:latin typeface="Times New Roman"/>
                <a:ea typeface="Times New Roman"/>
              </a:rPr>
              <a:t> </a:t>
            </a:r>
            <a:endParaRPr lang="ru-RU" sz="4000" b="1" dirty="0" smtClean="0">
              <a:effectLst/>
              <a:latin typeface="Times New Roman"/>
              <a:ea typeface="Times New Roman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uk-UA" sz="4000" b="1" dirty="0" smtClean="0">
                <a:effectLst/>
                <a:latin typeface="Times New Roman"/>
                <a:ea typeface="Times New Roman"/>
              </a:rPr>
              <a:t>В.Сухомлинський</a:t>
            </a:r>
            <a:endParaRPr lang="ru-RU" sz="40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91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21554355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0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6" y="692696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До </a:t>
            </a:r>
            <a:r>
              <a:rPr lang="ru-RU" sz="4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зустрічей</a:t>
            </a: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4766"/>
            <a:ext cx="9143999" cy="705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51520" y="-89188"/>
            <a:ext cx="864096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4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заздалегідь окреслена система заходів, які</a:t>
            </a:r>
            <a:r>
              <a:rPr kumimoji="0" lang="uk-UA" sz="4400" b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передбачають: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4000" b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4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порядок;</a:t>
            </a:r>
            <a:endParaRPr kumimoji="0" lang="ru-RU" sz="4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4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послідовність;</a:t>
            </a:r>
            <a:endParaRPr kumimoji="0" lang="ru-RU" sz="4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4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термін виконання роботи. </a:t>
            </a:r>
            <a:endParaRPr kumimoji="0" lang="ru-RU" sz="4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стенд дошкілля\7777777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95536" y="490202"/>
            <a:ext cx="828092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Основою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планування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ru-RU" sz="36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сьогоднійшн</a:t>
            </a:r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програма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розвитку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дитини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дошкільного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віку</a:t>
            </a: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Українське </a:t>
            </a:r>
            <a:r>
              <a:rPr kumimoji="0" lang="uk-UA" sz="36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дошкілля</a:t>
            </a:r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3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яка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висуває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перед педагогами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конкретні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завдання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щодо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формування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ососбистості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дошкільника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4766"/>
            <a:ext cx="9143999" cy="705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0"/>
            <a:ext cx="86409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ході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педагогічного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врахувати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пріоритети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подальшого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оптимізації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i="1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особистісно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орієнтованої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гуманізація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освітньо-виховного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орієнтація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активне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проходження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дитиною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кожного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вікового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дошкільного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дитинства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інноваційних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освітніх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інтегрований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наступності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дошкільною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початковою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ланками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безперервної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взаємодія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суспільного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родинного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\Рабочий стол\стенд дошкілля\Копия 77777777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59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82089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основу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покладені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r" eaLnBrk="0" hangingPunct="0"/>
            <a:endParaRPr lang="ru-RU" b="1" i="1" u="sng" dirty="0" smtClean="0">
              <a:solidFill>
                <a:srgbClr val="FF6600"/>
              </a:solidFill>
            </a:endParaRPr>
          </a:p>
          <a:p>
            <a:pPr eaLnBrk="0" hangingPunct="0">
              <a:buFontTx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науковості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актуальності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свободи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вибору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цілісності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логічності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перспективності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наступності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систематичності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повторності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buFontTx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концентричності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достатності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buFontTx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реальності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заходів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4766"/>
            <a:ext cx="9143999" cy="705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332657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Під час складання плану необхідно враховувати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97839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віковий склад групи дітей;</a:t>
            </a:r>
          </a:p>
          <a:p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рівень розвитку дітей;</a:t>
            </a:r>
          </a:p>
          <a:p>
            <a:pPr>
              <a:buFontTx/>
              <a:buChar char="-"/>
            </a:pP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оволодіння знаннями, навичками, вміннями;</a:t>
            </a:r>
          </a:p>
          <a:p>
            <a:pPr>
              <a:buFontTx/>
              <a:buChar char="-"/>
            </a:pP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умови дошкільного закладу;</a:t>
            </a:r>
          </a:p>
          <a:p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напрями роботи колективу, тощо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\Рабочий стол\стенд дошкілля\Копия 77777777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59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04665"/>
            <a:ext cx="8748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</a:p>
          <a:p>
            <a:pPr algn="ctr"/>
            <a:r>
              <a:rPr lang="uk-UA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має бути </a:t>
            </a:r>
            <a:r>
              <a:rPr lang="uk-UA" sz="40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календаризованим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16832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він має чітко передавати зміст роботи з дітьми упродовж дня;</a:t>
            </a:r>
          </a:p>
          <a:p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ньому вказується, в яких  видах діяльності, на яких заняттях,  які моменти життя дітей буде</a:t>
            </a:r>
          </a:p>
          <a:p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здійснюватись та чи інша робота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</TotalTime>
  <Words>1152</Words>
  <Application>Microsoft Office PowerPoint</Application>
  <PresentationFormat>Экран (4:3)</PresentationFormat>
  <Paragraphs>305</Paragraphs>
  <Slides>36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60</cp:revision>
  <dcterms:created xsi:type="dcterms:W3CDTF">2013-11-15T08:52:42Z</dcterms:created>
  <dcterms:modified xsi:type="dcterms:W3CDTF">2013-12-18T06:07:20Z</dcterms:modified>
</cp:coreProperties>
</file>